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Bahnschrift" panose="020B0502040204020203" pitchFamily="34" charset="0"/>
      <p:regular r:id="rId14"/>
      <p:bold r:id="rId15"/>
    </p:embeddedFont>
    <p:embeddedFont>
      <p:font typeface="Clear Sans Regular Bold" panose="020B0604020202020204" charset="0"/>
      <p:regular r:id="rId16"/>
    </p:embeddedFont>
    <p:embeddedFont>
      <p:font typeface="DM Sans" pitchFamily="2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38" d="100"/>
          <a:sy n="38" d="100"/>
        </p:scale>
        <p:origin x="63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key\Downloads\Top%205%20ca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ikey\Downloads\Top%205%20cat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</a:t>
            </a:r>
            <a:r>
              <a:rPr lang="en-US" baseline="0"/>
              <a:t> 5 CATEGORIES BY "POPULARITY" SCORE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'Top 5 scores'!$B$1</c:f>
              <c:strCache>
                <c:ptCount val="1"/>
                <c:pt idx="0">
                  <c:v>Sum of scores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2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'Top 5 scores'!$A$2:$A$6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scores'!$B$2:$B$6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2D-405B-80F3-FFD3A777C19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895022672"/>
        <c:axId val="864964111"/>
      </c:barChart>
      <c:catAx>
        <c:axId val="8950226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CATEGORIY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64964111"/>
        <c:crosses val="autoZero"/>
        <c:auto val="1"/>
        <c:lblAlgn val="ctr"/>
        <c:lblOffset val="100"/>
        <c:noMultiLvlLbl val="0"/>
      </c:catAx>
      <c:valAx>
        <c:axId val="86496411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/>
                  <a:t>SCORE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95022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/>
              <a:t>TOP 5 HIGHEST CATEGORY SCORERS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'Top 5 scores'!$B$1</c:f>
              <c:strCache>
                <c:ptCount val="1"/>
                <c:pt idx="0">
                  <c:v>Sum of scores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B00-4B79-87A9-0C0C108DE8C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B00-4B79-87A9-0C0C108DE8C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B00-4B79-87A9-0C0C108DE8C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B00-4B79-87A9-0C0C108DE8C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B00-4B79-87A9-0C0C108DE8C4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1-1B00-4B79-87A9-0C0C108DE8C4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1B00-4B79-87A9-0C0C108DE8C4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1B00-4B79-87A9-0C0C108DE8C4}"/>
                </c:ext>
              </c:extLst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1B00-4B79-87A9-0C0C108DE8C4}"/>
                </c:ext>
              </c:extLst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9-1B00-4B79-87A9-0C0C108DE8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spc="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'Top 5 scores'!$A$2:$A$6</c:f>
              <c:strCache>
                <c:ptCount val="5"/>
                <c:pt idx="0">
                  <c:v>animals</c:v>
                </c:pt>
                <c:pt idx="1">
                  <c:v>science</c:v>
                </c:pt>
                <c:pt idx="2">
                  <c:v>healthy eating</c:v>
                </c:pt>
                <c:pt idx="3">
                  <c:v>technology</c:v>
                </c:pt>
                <c:pt idx="4">
                  <c:v>food</c:v>
                </c:pt>
              </c:strCache>
            </c:strRef>
          </c:cat>
          <c:val>
            <c:numRef>
              <c:f>'Top 5 scores'!$B$2:$B$6</c:f>
              <c:numCache>
                <c:formatCode>General</c:formatCode>
                <c:ptCount val="5"/>
                <c:pt idx="0">
                  <c:v>74965</c:v>
                </c:pt>
                <c:pt idx="1">
                  <c:v>71168</c:v>
                </c:pt>
                <c:pt idx="2">
                  <c:v>69339</c:v>
                </c:pt>
                <c:pt idx="3">
                  <c:v>68738</c:v>
                </c:pt>
                <c:pt idx="4">
                  <c:v>66676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B00-4B79-87A9-0C0C108DE8C4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0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14.04.2024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4/14/2024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7.jpeg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9.sv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12" Type="http://schemas.openxmlformats.org/officeDocument/2006/relationships/image" Target="../media/image1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.svg"/><Relationship Id="rId11" Type="http://schemas.openxmlformats.org/officeDocument/2006/relationships/image" Target="../media/image15.jpeg"/><Relationship Id="rId5" Type="http://schemas.openxmlformats.org/officeDocument/2006/relationships/image" Target="../media/image6.png"/><Relationship Id="rId10" Type="http://schemas.openxmlformats.org/officeDocument/2006/relationships/image" Target="../media/image14.sv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7.jpe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25.png"/><Relationship Id="rId4" Type="http://schemas.openxmlformats.org/officeDocument/2006/relationships/notesSlide" Target="../notesSlides/notesSlide8.xml"/><Relationship Id="rId9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26.png"/><Relationship Id="rId4" Type="http://schemas.openxmlformats.org/officeDocument/2006/relationships/notesSlide" Target="../notesSlides/notesSlide9.xml"/><Relationship Id="rId9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63908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A850B01-74D5-A243-E7D2-763971F43C37}"/>
              </a:ext>
            </a:extLst>
          </p:cNvPr>
          <p:cNvSpPr txBox="1"/>
          <p:nvPr/>
        </p:nvSpPr>
        <p:spPr>
          <a:xfrm>
            <a:off x="1789113" y="4119579"/>
            <a:ext cx="65277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Bahnschrift" panose="020B0502040204020203" pitchFamily="34" charset="0"/>
              </a:rPr>
              <a:t>Social buzz data analysis</a:t>
            </a:r>
            <a:endParaRPr lang="en-IN" sz="4400" b="1" dirty="0">
              <a:latin typeface="Bahnschrift" panose="020B0502040204020203" pitchFamily="34" charset="0"/>
            </a:endParaRPr>
          </a:p>
        </p:txBody>
      </p:sp>
      <p:pic>
        <p:nvPicPr>
          <p:cNvPr id="38" name="Video 37">
            <a:hlinkClick r:id="" action="ppaction://media"/>
            <a:extLst>
              <a:ext uri="{FF2B5EF4-FFF2-40B4-BE49-F238E27FC236}">
                <a16:creationId xmlns:a16="http://schemas.microsoft.com/office/drawing/2014/main" id="{A54C0F83-A5EE-69F7-2E39-86C5A8D851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55"/>
    </mc:Choice>
    <mc:Fallback>
      <p:transition spd="slow" advTm="100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8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8EDDE1F-F004-C432-99BE-06D601C91E1D}"/>
              </a:ext>
            </a:extLst>
          </p:cNvPr>
          <p:cNvSpPr txBox="1"/>
          <p:nvPr/>
        </p:nvSpPr>
        <p:spPr>
          <a:xfrm>
            <a:off x="10752597" y="961005"/>
            <a:ext cx="716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Analysis</a:t>
            </a:r>
          </a:p>
          <a:p>
            <a:r>
              <a:rPr lang="en-US" sz="3600" dirty="0"/>
              <a:t>“Animal” and “Science” are the two most popular categories of content</a:t>
            </a:r>
            <a:r>
              <a:rPr lang="en-US" sz="3600" b="1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29D543-8C6B-AE20-AAF8-5BAA331EB670}"/>
              </a:ext>
            </a:extLst>
          </p:cNvPr>
          <p:cNvSpPr txBox="1"/>
          <p:nvPr/>
        </p:nvSpPr>
        <p:spPr>
          <a:xfrm>
            <a:off x="10752597" y="2734592"/>
            <a:ext cx="7162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Insights</a:t>
            </a:r>
          </a:p>
          <a:p>
            <a:r>
              <a:rPr lang="en-US" sz="3600" dirty="0"/>
              <a:t>Pets are common theme with the top 5 categories with “Animals” ranking the highest. You could use this insight to create campaign  and work with Pets related Brand to boost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3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07976E-4CC5-C70C-6798-676E803990BA}"/>
              </a:ext>
            </a:extLst>
          </p:cNvPr>
          <p:cNvSpPr txBox="1"/>
          <p:nvPr/>
        </p:nvSpPr>
        <p:spPr>
          <a:xfrm>
            <a:off x="10769803" y="6632156"/>
            <a:ext cx="7162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Next step</a:t>
            </a:r>
          </a:p>
          <a:p>
            <a:r>
              <a:rPr lang="en-US" sz="3600" dirty="0"/>
              <a:t>This ad-hoc analysis is insightful, but it’s time to take this analysis into largescale production for real-time understanding of the business.</a:t>
            </a:r>
          </a:p>
          <a:p>
            <a:endParaRPr lang="en-IN" sz="3600" dirty="0"/>
          </a:p>
        </p:txBody>
      </p:sp>
      <p:pic>
        <p:nvPicPr>
          <p:cNvPr id="39" name="Video 38">
            <a:hlinkClick r:id="" action="ppaction://media"/>
            <a:extLst>
              <a:ext uri="{FF2B5EF4-FFF2-40B4-BE49-F238E27FC236}">
                <a16:creationId xmlns:a16="http://schemas.microsoft.com/office/drawing/2014/main" id="{2692D827-FDE9-A708-A3FD-996EE27326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599"/>
    </mc:Choice>
    <mc:Fallback>
      <p:transition spd="slow" advTm="46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38" name="Video 37">
            <a:hlinkClick r:id="" action="ppaction://media"/>
            <a:extLst>
              <a:ext uri="{FF2B5EF4-FFF2-40B4-BE49-F238E27FC236}">
                <a16:creationId xmlns:a16="http://schemas.microsoft.com/office/drawing/2014/main" id="{4B5EBFCE-6335-2AD0-7DC3-A3B0D99FF9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2"/>
    </mc:Choice>
    <mc:Fallback>
      <p:transition spd="slow" advTm="7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801117"/>
            <a:chOff x="0" y="0"/>
            <a:chExt cx="11564591" cy="5068155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6"/>
              <a:ext cx="11564591" cy="27699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24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pic>
        <p:nvPicPr>
          <p:cNvPr id="36" name="Video 35">
            <a:hlinkClick r:id="" action="ppaction://media"/>
            <a:extLst>
              <a:ext uri="{FF2B5EF4-FFF2-40B4-BE49-F238E27FC236}">
                <a16:creationId xmlns:a16="http://schemas.microsoft.com/office/drawing/2014/main" id="{4E0A6F98-2CA1-9109-8B32-0FF033828D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23"/>
    </mc:Choice>
    <mc:Fallback>
      <p:transition spd="slow" advTm="23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endParaRPr lang="en-IN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F9F0F4-357F-9CC6-D2CE-8AF3A753CC1F}"/>
              </a:ext>
            </a:extLst>
          </p:cNvPr>
          <p:cNvSpPr txBox="1"/>
          <p:nvPr/>
        </p:nvSpPr>
        <p:spPr>
          <a:xfrm>
            <a:off x="8539271" y="3319994"/>
            <a:ext cx="77499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Bahnschrift" panose="020B0502040204020203" pitchFamily="34" charset="0"/>
              </a:rPr>
              <a:t>SOCIAL BUZZ is a fast growing tech company 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That needs to adapt quickly to it’s global scale.</a:t>
            </a:r>
          </a:p>
          <a:p>
            <a:r>
              <a:rPr lang="en-US" sz="2400" dirty="0">
                <a:latin typeface="Bahnschrift" panose="020B0502040204020203" pitchFamily="34" charset="0"/>
              </a:rPr>
              <a:t>Accenture has began a 3 months POC focusing on these goals.</a:t>
            </a:r>
          </a:p>
          <a:p>
            <a:endParaRPr lang="en-US" sz="2400" dirty="0">
              <a:latin typeface="Bahnschrift" panose="020B05020402040202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An Audit of Social Buzz’s big data practice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Recommendation of a successful IPO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Bahnschrift" panose="020B0502040204020203" pitchFamily="34" charset="0"/>
              </a:rPr>
              <a:t>Analysis to find Social Buzz’s top 5 most </a:t>
            </a:r>
            <a:endParaRPr lang="en-IN" sz="2400" dirty="0">
              <a:latin typeface="Bahnschrift" panose="020B0502040204020203" pitchFamily="34" charset="0"/>
            </a:endParaRPr>
          </a:p>
          <a:p>
            <a:r>
              <a:rPr lang="en-IN" sz="2400" dirty="0">
                <a:latin typeface="Bahnschrift" panose="020B0502040204020203" pitchFamily="34" charset="0"/>
              </a:rPr>
              <a:t>    popular categories of content</a:t>
            </a:r>
            <a:endParaRPr lang="en-US" sz="2400" dirty="0">
              <a:latin typeface="Bahnschrift" panose="020B0502040204020203" pitchFamily="34" charset="0"/>
            </a:endParaRPr>
          </a:p>
        </p:txBody>
      </p:sp>
      <p:pic>
        <p:nvPicPr>
          <p:cNvPr id="44" name="Video 43">
            <a:hlinkClick r:id="" action="ppaction://media"/>
            <a:extLst>
              <a:ext uri="{FF2B5EF4-FFF2-40B4-BE49-F238E27FC236}">
                <a16:creationId xmlns:a16="http://schemas.microsoft.com/office/drawing/2014/main" id="{630525A7-34E3-A623-446C-409298C7B1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99"/>
    </mc:Choice>
    <mc:Fallback>
      <p:transition spd="slow" advTm="300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3810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EBC9C2-8C83-1B9E-61FE-E66F95C1BC0F}"/>
              </a:ext>
            </a:extLst>
          </p:cNvPr>
          <p:cNvSpPr txBox="1"/>
          <p:nvPr/>
        </p:nvSpPr>
        <p:spPr>
          <a:xfrm>
            <a:off x="2378280" y="4808989"/>
            <a:ext cx="65690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solidFill>
                  <a:schemeClr val="bg1"/>
                </a:solidFill>
              </a:rPr>
              <a:t>What are the top 5 best categories of content that  </a:t>
            </a:r>
          </a:p>
          <a:p>
            <a:r>
              <a:rPr lang="en-US" sz="2400" i="1" dirty="0">
                <a:solidFill>
                  <a:schemeClr val="bg1"/>
                </a:solidFill>
              </a:rPr>
              <a:t>have the Highest score?</a:t>
            </a:r>
            <a:endParaRPr lang="en-IN" sz="2400" i="1" dirty="0">
              <a:solidFill>
                <a:schemeClr val="bg1"/>
              </a:solidFill>
            </a:endParaRPr>
          </a:p>
        </p:txBody>
      </p:sp>
      <p:pic>
        <p:nvPicPr>
          <p:cNvPr id="30" name="Video 29">
            <a:hlinkClick r:id="" action="ppaction://media"/>
            <a:extLst>
              <a:ext uri="{FF2B5EF4-FFF2-40B4-BE49-F238E27FC236}">
                <a16:creationId xmlns:a16="http://schemas.microsoft.com/office/drawing/2014/main" id="{05626282-F392-07B7-93E5-642542449F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2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62"/>
    </mc:Choice>
    <mc:Fallback>
      <p:transition spd="slow" advTm="9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9219" y="6931132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D231AD-6C91-37E2-77A1-109340BD41DE}"/>
              </a:ext>
            </a:extLst>
          </p:cNvPr>
          <p:cNvSpPr txBox="1"/>
          <p:nvPr/>
        </p:nvSpPr>
        <p:spPr>
          <a:xfrm>
            <a:off x="13888468" y="1783133"/>
            <a:ext cx="4182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anose="020F0502020204030204" pitchFamily="2" charset="0"/>
              </a:rPr>
              <a:t>Andrew Fleming (Chief Technical Architect)</a:t>
            </a:r>
            <a:endParaRPr lang="en-IN" sz="20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0955F06-D915-5BB2-4F98-D855A91D9656}"/>
              </a:ext>
            </a:extLst>
          </p:cNvPr>
          <p:cNvSpPr txBox="1"/>
          <p:nvPr/>
        </p:nvSpPr>
        <p:spPr>
          <a:xfrm>
            <a:off x="13888468" y="4820333"/>
            <a:ext cx="335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0"/>
              </a:rPr>
              <a:t>Marcus </a:t>
            </a:r>
            <a:r>
              <a:rPr lang="en-IN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0"/>
              </a:rPr>
              <a:t>Rompton</a:t>
            </a:r>
            <a:r>
              <a:rPr lang="en-IN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DM Sans" pitchFamily="2" charset="0"/>
              </a:rPr>
              <a:t> (Senior Principle)</a:t>
            </a:r>
            <a:endParaRPr lang="en-IN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8D8EF16-2690-DD92-4916-D48C677A5738}"/>
              </a:ext>
            </a:extLst>
          </p:cNvPr>
          <p:cNvSpPr txBox="1"/>
          <p:nvPr/>
        </p:nvSpPr>
        <p:spPr>
          <a:xfrm>
            <a:off x="13911975" y="7895408"/>
            <a:ext cx="2692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Manish K (Data Analyst)</a:t>
            </a:r>
            <a:endParaRPr lang="en-IN" dirty="0"/>
          </a:p>
        </p:txBody>
      </p:sp>
      <p:pic>
        <p:nvPicPr>
          <p:cNvPr id="42" name="Video 41">
            <a:hlinkClick r:id="" action="ppaction://media"/>
            <a:extLst>
              <a:ext uri="{FF2B5EF4-FFF2-40B4-BE49-F238E27FC236}">
                <a16:creationId xmlns:a16="http://schemas.microsoft.com/office/drawing/2014/main" id="{8E16D717-79C0-40FB-5AB9-BD9D253A8D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08"/>
    </mc:Choice>
    <mc:Fallback>
      <p:transition spd="slow" advTm="140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99C5176-5DFB-2B60-A9A1-413E1A7D34C4}"/>
              </a:ext>
            </a:extLst>
          </p:cNvPr>
          <p:cNvSpPr txBox="1"/>
          <p:nvPr/>
        </p:nvSpPr>
        <p:spPr>
          <a:xfrm>
            <a:off x="4036574" y="1662733"/>
            <a:ext cx="495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Understanding The Data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1DE7601-A5FD-BA72-9B07-2DF70573C53D}"/>
              </a:ext>
            </a:extLst>
          </p:cNvPr>
          <p:cNvSpPr txBox="1"/>
          <p:nvPr/>
        </p:nvSpPr>
        <p:spPr>
          <a:xfrm>
            <a:off x="5928522" y="3135917"/>
            <a:ext cx="495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Data Cleaning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CA379C-242B-0400-0FB1-2B5865D80D98}"/>
              </a:ext>
            </a:extLst>
          </p:cNvPr>
          <p:cNvSpPr txBox="1"/>
          <p:nvPr/>
        </p:nvSpPr>
        <p:spPr>
          <a:xfrm>
            <a:off x="7684645" y="4685173"/>
            <a:ext cx="495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Data Modeling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FECCD56-0D63-FB4D-D6B0-827E94DA2C7C}"/>
              </a:ext>
            </a:extLst>
          </p:cNvPr>
          <p:cNvSpPr txBox="1"/>
          <p:nvPr/>
        </p:nvSpPr>
        <p:spPr>
          <a:xfrm>
            <a:off x="9548857" y="6208903"/>
            <a:ext cx="495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F0C636F-50FD-5933-1445-C81DCEEE8A0D}"/>
              </a:ext>
            </a:extLst>
          </p:cNvPr>
          <p:cNvSpPr txBox="1"/>
          <p:nvPr/>
        </p:nvSpPr>
        <p:spPr>
          <a:xfrm>
            <a:off x="11425954" y="7975777"/>
            <a:ext cx="495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Solving the problem</a:t>
            </a:r>
          </a:p>
        </p:txBody>
      </p:sp>
      <p:pic>
        <p:nvPicPr>
          <p:cNvPr id="62" name="Video 61">
            <a:hlinkClick r:id="" action="ppaction://media"/>
            <a:extLst>
              <a:ext uri="{FF2B5EF4-FFF2-40B4-BE49-F238E27FC236}">
                <a16:creationId xmlns:a16="http://schemas.microsoft.com/office/drawing/2014/main" id="{A484CEFC-D787-7A96-D4C8-B84572CC137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761"/>
    </mc:Choice>
    <mc:Fallback>
      <p:transition spd="slow" advTm="18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7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A978678-D6E8-D28F-70AF-DB48727AD72F}"/>
              </a:ext>
            </a:extLst>
          </p:cNvPr>
          <p:cNvSpPr/>
          <p:nvPr/>
        </p:nvSpPr>
        <p:spPr>
          <a:xfrm>
            <a:off x="2972472" y="3086084"/>
            <a:ext cx="128159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16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0D67199-A1F7-0DD1-B5FB-75A7CF8E6E61}"/>
              </a:ext>
            </a:extLst>
          </p:cNvPr>
          <p:cNvSpPr/>
          <p:nvPr/>
        </p:nvSpPr>
        <p:spPr>
          <a:xfrm>
            <a:off x="7694839" y="3054495"/>
            <a:ext cx="212690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1897</a:t>
            </a:r>
            <a:endParaRPr lang="en-US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1A1DF1E-9A70-D146-66E7-7EA7C6417A91}"/>
              </a:ext>
            </a:extLst>
          </p:cNvPr>
          <p:cNvSpPr/>
          <p:nvPr/>
        </p:nvSpPr>
        <p:spPr>
          <a:xfrm>
            <a:off x="12441736" y="3086084"/>
            <a:ext cx="346110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2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January</a:t>
            </a:r>
            <a:endParaRPr lang="en-US" sz="72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9AAAE1-E9F6-7085-EAFF-44238CB3DDD2}"/>
              </a:ext>
            </a:extLst>
          </p:cNvPr>
          <p:cNvSpPr txBox="1"/>
          <p:nvPr/>
        </p:nvSpPr>
        <p:spPr>
          <a:xfrm>
            <a:off x="1799668" y="4684430"/>
            <a:ext cx="3865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Bahnschrift" panose="020B0502040204020203" pitchFamily="34" charset="0"/>
              </a:rPr>
              <a:t>UNIQUE CATREGORIES</a:t>
            </a:r>
            <a:endParaRPr lang="en-IN" sz="2800" b="1" dirty="0">
              <a:latin typeface="Bahnschrift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31E672-E658-C2A8-9D69-A198E5DC83DF}"/>
              </a:ext>
            </a:extLst>
          </p:cNvPr>
          <p:cNvSpPr txBox="1"/>
          <p:nvPr/>
        </p:nvSpPr>
        <p:spPr>
          <a:xfrm>
            <a:off x="6846218" y="4684430"/>
            <a:ext cx="409439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latin typeface="Bahnschrift" panose="020B0502040204020203" pitchFamily="34" charset="0"/>
              </a:rPr>
              <a:t>REACTIONS TO ‘ANIMAL’</a:t>
            </a:r>
          </a:p>
          <a:p>
            <a:pPr algn="ctr"/>
            <a:r>
              <a:rPr lang="en-US" sz="2800" b="1" dirty="0">
                <a:latin typeface="Bahnschrift" panose="020B0502040204020203" pitchFamily="34" charset="0"/>
              </a:rPr>
              <a:t> POSTS</a:t>
            </a:r>
            <a:endParaRPr lang="en-IN" sz="2800" b="1" dirty="0">
              <a:latin typeface="Bahnschrift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6ADB27-50C5-0F71-DD99-1F7D9D40765F}"/>
              </a:ext>
            </a:extLst>
          </p:cNvPr>
          <p:cNvSpPr txBox="1"/>
          <p:nvPr/>
        </p:nvSpPr>
        <p:spPr>
          <a:xfrm>
            <a:off x="11929719" y="4686300"/>
            <a:ext cx="44534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Bahnschrift" panose="020B0502040204020203" pitchFamily="34" charset="0"/>
              </a:rPr>
              <a:t>MONTH WITH MOST POSTS</a:t>
            </a:r>
            <a:endParaRPr lang="en-IN" sz="2800" b="1" dirty="0">
              <a:latin typeface="Bahnschrift" panose="020B0502040204020203" pitchFamily="34" charset="0"/>
            </a:endParaRPr>
          </a:p>
        </p:txBody>
      </p:sp>
      <p:pic>
        <p:nvPicPr>
          <p:cNvPr id="43" name="Video 42">
            <a:hlinkClick r:id="" action="ppaction://media"/>
            <a:extLst>
              <a:ext uri="{FF2B5EF4-FFF2-40B4-BE49-F238E27FC236}">
                <a16:creationId xmlns:a16="http://schemas.microsoft.com/office/drawing/2014/main" id="{96C5C4A7-3C94-EBD4-7B1A-3124E8F808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9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77"/>
    </mc:Choice>
    <mc:Fallback>
      <p:transition spd="slow" advTm="33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F294940D-69DE-AD23-6FC1-A99C4B5078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1118865"/>
              </p:ext>
            </p:extLst>
          </p:nvPr>
        </p:nvGraphicFramePr>
        <p:xfrm>
          <a:off x="3962400" y="1383831"/>
          <a:ext cx="12344399" cy="77288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48" name="Video 47">
            <a:hlinkClick r:id="" action="ppaction://media"/>
            <a:extLst>
              <a:ext uri="{FF2B5EF4-FFF2-40B4-BE49-F238E27FC236}">
                <a16:creationId xmlns:a16="http://schemas.microsoft.com/office/drawing/2014/main" id="{BB1FF2AE-B111-2FCE-C205-D8B4E33251E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954"/>
    </mc:Choice>
    <mc:Fallback>
      <p:transition spd="slow" advTm="199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  <p:txBody>
          <a:bodyPr/>
          <a:lstStyle/>
          <a:p>
            <a:endParaRPr lang="en-IN"/>
          </a:p>
        </p:txBody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  <p:txBody>
              <a:bodyPr/>
              <a:lstStyle/>
              <a:p>
                <a:endParaRPr lang="en-IN"/>
              </a:p>
            </p:txBody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01D70317-DD70-6BC4-6658-A0B06D4D97E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92134895"/>
              </p:ext>
            </p:extLst>
          </p:nvPr>
        </p:nvGraphicFramePr>
        <p:xfrm>
          <a:off x="2453889" y="1383833"/>
          <a:ext cx="14854612" cy="81071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41" name="Video 40">
            <a:hlinkClick r:id="" action="ppaction://media"/>
            <a:extLst>
              <a:ext uri="{FF2B5EF4-FFF2-40B4-BE49-F238E27FC236}">
                <a16:creationId xmlns:a16="http://schemas.microsoft.com/office/drawing/2014/main" id="{2F4C7F1B-592E-E867-F87E-33490AE762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10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68"/>
    </mc:Choice>
    <mc:Fallback>
      <p:transition spd="slow" advTm="12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272</Words>
  <Application>Microsoft Office PowerPoint</Application>
  <PresentationFormat>Custom</PresentationFormat>
  <Paragraphs>83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Bahnschrift</vt:lpstr>
      <vt:lpstr>Calibri</vt:lpstr>
      <vt:lpstr>Arial</vt:lpstr>
      <vt:lpstr>Clear Sans Regular Bold</vt:lpstr>
      <vt:lpstr>Graphik Regular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Manish K</cp:lastModifiedBy>
  <cp:revision>13</cp:revision>
  <dcterms:created xsi:type="dcterms:W3CDTF">2006-08-16T00:00:00Z</dcterms:created>
  <dcterms:modified xsi:type="dcterms:W3CDTF">2024-04-14T07:17:40Z</dcterms:modified>
  <dc:identifier>DAEhDyfaYKE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2024-04-13T13:31:39Z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a449b72f-cae5-4c0d-8565-881096dfe95b</vt:lpwstr>
  </property>
  <property fmtid="{D5CDD505-2E9C-101B-9397-08002B2CF9AE}" pid="7" name="MSIP_Label_defa4170-0d19-0005-0004-bc88714345d2_ActionId">
    <vt:lpwstr>7b4429b7-24dc-4970-820e-865f4a153b85</vt:lpwstr>
  </property>
  <property fmtid="{D5CDD505-2E9C-101B-9397-08002B2CF9AE}" pid="8" name="MSIP_Label_defa4170-0d19-0005-0004-bc88714345d2_ContentBits">
    <vt:lpwstr>0</vt:lpwstr>
  </property>
</Properties>
</file>